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735763" cy="9866313"/>
  <p:embeddedFontLst>
    <p:embeddedFont>
      <p:font typeface="Raleway" panose="020B0604020202020204" charset="0"/>
      <p:regular r:id="rId12"/>
      <p:bold r:id="rId13"/>
      <p:italic r:id="rId14"/>
      <p:boldItalic r:id="rId15"/>
    </p:embeddedFont>
    <p:embeddedFont>
      <p:font typeface="Lato" panose="020B060402020202020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algun Gothic" panose="020B0503020000020004" pitchFamily="50" charset="-127"/>
      <p:regular r:id="rId24"/>
      <p:bold r:id="rId25"/>
    </p:embeddedFont>
    <p:embeddedFont>
      <p:font typeface="Nanum Gothic" panose="020B0600000101010101" charset="-127"/>
      <p:regular r:id="rId26"/>
      <p:bold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182">
          <p15:clr>
            <a:srgbClr val="A4A3A4"/>
          </p15:clr>
        </p15:guide>
        <p15:guide id="4" orient="horz" pos="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08" y="384"/>
      </p:cViewPr>
      <p:guideLst>
        <p:guide orient="horz" pos="2160"/>
        <p:guide pos="2880"/>
        <p:guide pos="182"/>
        <p:guide orient="horz" pos="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19413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14763" y="0"/>
            <a:ext cx="2919412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1013"/>
            <a:ext cx="2919413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157048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8907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introduction to image recognition - 이미지 인식 인트로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673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9861d1ffc_0_118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59861d1ffc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884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c94d1fce0_0_20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5c94d1fce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536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c94d1fce0_0_31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5c94d1fce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8838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c94d1fce0_0_44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물품, 유저 프로파일,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Whole Food (한국의 올가) - 수소 첨가 지방 및 인공 색소, 향료, 방부제 및 감미료가 함유되지 않은 제품만을 독점 판매합니다.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유일한 USDA가 인증한 마켓체인.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5c94d1fce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5757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c94d1fce0_0_54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기술 - 정확하게 발표되고 나와 있는것이 없슴. 특허 내용을 보고 추출해 낼수 있슴.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latin typeface="Arial"/>
                <a:ea typeface="Arial"/>
                <a:cs typeface="Arial"/>
                <a:sym typeface="Arial"/>
              </a:rPr>
              <a:t>이미지 분석과 물품무게가 상반결과를 주없을때 머신러닝이 필요함.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5c94d1fce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1307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cb2caf7eb_0_0:notes"/>
          <p:cNvSpPr txBox="1">
            <a:spLocks noGrp="1"/>
          </p:cNvSpPr>
          <p:nvPr>
            <p:ph type="body" idx="1"/>
          </p:nvPr>
        </p:nvSpPr>
        <p:spPr>
          <a:xfrm>
            <a:off x="673100" y="4748213"/>
            <a:ext cx="5389500" cy="38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E6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5cb2caf7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3512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9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88" name="Google Shape;8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95" name="Google Shape;95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18" name="Google Shape;118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10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2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2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4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4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37" name="Google Shape;13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10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10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10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59" name="Google Shape;15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10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2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 rot="5400000">
            <a:off x="2396400" y="57875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 rot="5400000">
            <a:off x="4623600" y="2285275"/>
            <a:ext cx="58119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body" idx="1"/>
          </p:nvPr>
        </p:nvSpPr>
        <p:spPr>
          <a:xfrm rot="5400000">
            <a:off x="623025" y="370675"/>
            <a:ext cx="58119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60" cy="691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09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09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09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09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72" name="Google Shape;7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855" y="122952"/>
            <a:ext cx="1208009" cy="397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929" y="-27000"/>
            <a:ext cx="9205859" cy="69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hyperlink" Target="https://www.bird.co/how/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hyperlink" Target="https://www.geekwire.com/2016/amazon-go-works-technology-behind-online-retailers-groundbreaking-new-grocery-store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hyperlink" Target="https://www.youtube.com/watch?v=NrmMk1Myrxc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hyperlink" Target="https://www.geekwire.com/2016/amazon-go-works-technology-behind-online-retailers-groundbreaking-new-grocery-store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udemy.com/artificial-intelligence-az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/>
        </p:nvSpPr>
        <p:spPr>
          <a:xfrm>
            <a:off x="2804525" y="2789025"/>
            <a:ext cx="3534900" cy="12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3600" b="1">
                <a:solidFill>
                  <a:srgbClr val="2AB9C7"/>
                </a:solidFill>
              </a:rPr>
              <a:t>인공지능의 사용</a:t>
            </a:r>
            <a:endParaRPr sz="3600" b="1">
              <a:solidFill>
                <a:srgbClr val="2AB9C7"/>
              </a:solidFill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3720348" y="4124727"/>
            <a:ext cx="1703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b="1">
                <a:solidFill>
                  <a:srgbClr val="0C0C0C"/>
                </a:solidFill>
              </a:rPr>
              <a:t>유양규(Rotunda)</a:t>
            </a:r>
            <a:endParaRPr b="1">
              <a:solidFill>
                <a:srgbClr val="0C0C0C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rgbClr val="0C0C0C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C0C0C"/>
              </a:solidFill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6305840" y="361155"/>
            <a:ext cx="253627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한국기술교육대학교 능력개발교육원</a:t>
            </a:r>
            <a:endParaRPr/>
          </a:p>
        </p:txBody>
      </p:sp>
      <p:sp>
        <p:nvSpPr>
          <p:cNvPr id="190" name="Google Shape;190;p25"/>
          <p:cNvSpPr/>
          <p:nvPr/>
        </p:nvSpPr>
        <p:spPr>
          <a:xfrm>
            <a:off x="6786741" y="638154"/>
            <a:ext cx="205537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600" b="1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인공지능의 사용</a:t>
            </a:r>
            <a:endParaRPr sz="1600" b="1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8429" y="496111"/>
            <a:ext cx="18923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/>
          <p:nvPr/>
        </p:nvSpPr>
        <p:spPr>
          <a:xfrm>
            <a:off x="969550" y="3652900"/>
            <a:ext cx="1599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500" b="1">
                <a:solidFill>
                  <a:srgbClr val="2AB9C7"/>
                </a:solidFill>
              </a:rPr>
              <a:t>인공지능의 사용</a:t>
            </a:r>
            <a:endParaRPr sz="1500" b="1">
              <a:solidFill>
                <a:srgbClr val="2AB9C7"/>
              </a:solidFill>
            </a:endParaRPr>
          </a:p>
        </p:txBody>
      </p:sp>
      <p:pic>
        <p:nvPicPr>
          <p:cNvPr id="199" name="Google Shape;199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4429" y="2763895"/>
            <a:ext cx="889000" cy="8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21376" y="2763895"/>
            <a:ext cx="889000" cy="8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37633" y="2763895"/>
            <a:ext cx="889000" cy="8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6"/>
          <p:cNvSpPr/>
          <p:nvPr/>
        </p:nvSpPr>
        <p:spPr>
          <a:xfrm>
            <a:off x="1102751" y="2919492"/>
            <a:ext cx="6206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8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3871791" y="2919492"/>
            <a:ext cx="6206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6"/>
          <p:cNvSpPr/>
          <p:nvPr/>
        </p:nvSpPr>
        <p:spPr>
          <a:xfrm>
            <a:off x="6755534" y="2919492"/>
            <a:ext cx="6206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3985125" y="2640650"/>
            <a:ext cx="3980100" cy="7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3200" b="1">
                <a:solidFill>
                  <a:srgbClr val="2AB9C7"/>
                </a:solidFill>
              </a:rPr>
              <a:t>인공지능의 사용</a:t>
            </a:r>
            <a:endParaRPr sz="3200" b="1">
              <a:solidFill>
                <a:srgbClr val="2AB9C7"/>
              </a:solidFill>
            </a:endParaRPr>
          </a:p>
        </p:txBody>
      </p:sp>
      <p:sp>
        <p:nvSpPr>
          <p:cNvPr id="210" name="Google Shape;210;p27"/>
          <p:cNvSpPr/>
          <p:nvPr/>
        </p:nvSpPr>
        <p:spPr>
          <a:xfrm>
            <a:off x="451625" y="466725"/>
            <a:ext cx="14091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200">
                <a:solidFill>
                  <a:schemeClr val="lt1"/>
                </a:solidFill>
              </a:rPr>
              <a:t>인공지능의 사용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11" name="Google Shape;211;p27"/>
          <p:cNvSpPr/>
          <p:nvPr/>
        </p:nvSpPr>
        <p:spPr>
          <a:xfrm>
            <a:off x="2852363" y="2346204"/>
            <a:ext cx="1210500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 b="1">
                <a:solidFill>
                  <a:srgbClr val="2AB9C7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6600" b="1">
                <a:solidFill>
                  <a:srgbClr val="2AB9C7"/>
                </a:solidFill>
              </a:rPr>
              <a:t>1</a:t>
            </a:r>
            <a:endParaRPr sz="6600" b="1">
              <a:solidFill>
                <a:srgbClr val="2AB9C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/>
          <p:nvPr/>
        </p:nvSpPr>
        <p:spPr>
          <a:xfrm>
            <a:off x="6425450" y="492525"/>
            <a:ext cx="2355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chemeClr val="lt1"/>
                </a:solidFill>
              </a:rPr>
              <a:t>인공지능의 사용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  <p:pic>
        <p:nvPicPr>
          <p:cNvPr id="218" name="Google Shape;218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0787" y="239139"/>
            <a:ext cx="937628" cy="93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8"/>
          <p:cNvSpPr/>
          <p:nvPr/>
        </p:nvSpPr>
        <p:spPr>
          <a:xfrm>
            <a:off x="5538566" y="422028"/>
            <a:ext cx="654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3000" b="1">
                <a:solidFill>
                  <a:schemeClr val="lt1"/>
                </a:solidFill>
              </a:rPr>
              <a:t>1</a:t>
            </a:r>
            <a:endParaRPr sz="3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676350" y="1594625"/>
            <a:ext cx="2526900" cy="4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E-Scooter</a:t>
            </a:r>
            <a:endParaRPr sz="1800" b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anum Gothic"/>
              <a:buAutoNum type="arabicPeriod"/>
            </a:pPr>
            <a:r>
              <a:rPr lang="ko-KR" sz="16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등록</a:t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anum Gothic"/>
              <a:buAutoNum type="arabicPeriod"/>
            </a:pPr>
            <a:r>
              <a:rPr lang="ko-KR" sz="16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스캔 (열림)</a:t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anum Gothic"/>
              <a:buAutoNum type="arabicPeriod"/>
            </a:pPr>
            <a:r>
              <a:rPr lang="ko-KR" sz="16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이동</a:t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anum Gothic"/>
              <a:buAutoNum type="arabicPeriod"/>
            </a:pPr>
            <a:r>
              <a:rPr lang="ko-KR" sz="16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Park</a:t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anum Gothic"/>
              <a:buAutoNum type="arabicPeriod"/>
            </a:pPr>
            <a:r>
              <a:rPr lang="ko-KR" sz="16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스캔 (잠금)</a:t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21" name="Google Shape;22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9800" y="1796488"/>
            <a:ext cx="4902096" cy="3676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/>
          <p:nvPr/>
        </p:nvSpPr>
        <p:spPr>
          <a:xfrm>
            <a:off x="6425450" y="492525"/>
            <a:ext cx="2355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chemeClr val="lt1"/>
                </a:solidFill>
              </a:rPr>
              <a:t>인공지능의 사용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227" name="Google Shape;227;p29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0787" y="239139"/>
            <a:ext cx="937628" cy="93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9"/>
          <p:cNvSpPr/>
          <p:nvPr/>
        </p:nvSpPr>
        <p:spPr>
          <a:xfrm>
            <a:off x="5538566" y="422028"/>
            <a:ext cx="654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3000" b="1">
                <a:solidFill>
                  <a:schemeClr val="lt1"/>
                </a:solidFill>
              </a:rPr>
              <a:t>1</a:t>
            </a:r>
            <a:endParaRPr sz="3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9"/>
          <p:cNvSpPr/>
          <p:nvPr/>
        </p:nvSpPr>
        <p:spPr>
          <a:xfrm>
            <a:off x="676350" y="1594625"/>
            <a:ext cx="3644700" cy="43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E-Scooter</a:t>
            </a:r>
            <a:endParaRPr sz="1800" b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Video: </a:t>
            </a:r>
            <a:r>
              <a:rPr lang="ko-KR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https://www.bird.co/how/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버드(Bird) scooter 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사용자 2백만명을 넘어섬.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미국전역 100개 도시. 유럽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1달러 이용료, 분당 15센트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머신러닝의 사용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(사용자) 즐겨갔던 길을 알려줌.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(회사) 배포장소가 가장 좋은 장소를 알려줌.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1" name="Google Shape;231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1803749"/>
            <a:ext cx="3840700" cy="325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/>
          <p:nvPr/>
        </p:nvSpPr>
        <p:spPr>
          <a:xfrm>
            <a:off x="6425450" y="492525"/>
            <a:ext cx="2355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chemeClr val="lt1"/>
                </a:solidFill>
              </a:rPr>
              <a:t>인공지능의 사용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237" name="Google Shape;237;p30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  <p:pic>
        <p:nvPicPr>
          <p:cNvPr id="238" name="Google Shape;238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0787" y="239139"/>
            <a:ext cx="937628" cy="93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/>
          <p:nvPr/>
        </p:nvSpPr>
        <p:spPr>
          <a:xfrm>
            <a:off x="5538566" y="422028"/>
            <a:ext cx="654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3000" b="1">
                <a:solidFill>
                  <a:schemeClr val="lt1"/>
                </a:solidFill>
              </a:rPr>
              <a:t>1</a:t>
            </a:r>
            <a:endParaRPr sz="3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0"/>
          <p:cNvSpPr/>
          <p:nvPr/>
        </p:nvSpPr>
        <p:spPr>
          <a:xfrm>
            <a:off x="676350" y="1594625"/>
            <a:ext cx="4999200" cy="3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26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Amazon Go</a:t>
            </a:r>
            <a:endParaRPr sz="1800" b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Video: </a:t>
            </a:r>
            <a:r>
              <a:rPr lang="ko-KR" u="sng">
                <a:solidFill>
                  <a:srgbClr val="1C3678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https://www.youtube.com/watch?v=NrmMk1Myrxc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현재 시애틀, 시카고, 최근 뉴욕에 오픈.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Whole Food Market (유기농)를 인수. (135억 달러, 2017년8월) 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Lato"/>
              <a:buChar char="●"/>
            </a:pPr>
            <a:r>
              <a:rPr lang="ko-KR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Amazon Go app을 다운/실행후 Amazon prime account과 연결 (프로파일이 연결됨), 스캔후 입장. 게스트를 2명과 함께 들어갈수 있슴.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0775" y="2133400"/>
            <a:ext cx="2418129" cy="259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0"/>
          <p:cNvSpPr txBox="1"/>
          <p:nvPr/>
        </p:nvSpPr>
        <p:spPr>
          <a:xfrm>
            <a:off x="343075" y="5955075"/>
            <a:ext cx="62592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latin typeface="Calibri"/>
                <a:ea typeface="Calibri"/>
                <a:cs typeface="Calibri"/>
                <a:sym typeface="Calibri"/>
              </a:rPr>
              <a:t>출처: </a:t>
            </a:r>
            <a:r>
              <a:rPr lang="ko-KR" sz="900" u="sng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https://www.geekwire.com/2016/amazon-go-works-technology-behind-online-retailers-groundbreaking-new-grocery-store/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/>
          <p:nvPr/>
        </p:nvSpPr>
        <p:spPr>
          <a:xfrm>
            <a:off x="6425450" y="492525"/>
            <a:ext cx="23559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chemeClr val="lt1"/>
                </a:solidFill>
              </a:rPr>
              <a:t>인공지능의 사용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  <p:pic>
        <p:nvPicPr>
          <p:cNvPr id="249" name="Google Shape;249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0787" y="239139"/>
            <a:ext cx="937628" cy="93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1"/>
          <p:cNvSpPr/>
          <p:nvPr/>
        </p:nvSpPr>
        <p:spPr>
          <a:xfrm>
            <a:off x="5538566" y="422028"/>
            <a:ext cx="654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ko-KR" sz="3000" b="1">
                <a:solidFill>
                  <a:schemeClr val="lt1"/>
                </a:solidFill>
              </a:rPr>
              <a:t>1</a:t>
            </a:r>
            <a:endParaRPr sz="3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1"/>
          <p:cNvSpPr/>
          <p:nvPr/>
        </p:nvSpPr>
        <p:spPr>
          <a:xfrm>
            <a:off x="676350" y="1594625"/>
            <a:ext cx="6042000" cy="4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-KR" sz="26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Amazon Go</a:t>
            </a:r>
            <a:endParaRPr sz="1800" b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u="sng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기술(Technology)</a:t>
            </a:r>
            <a:endParaRPr sz="1200" b="1" u="sng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-KR" sz="1200" u="sng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1. 물품확인 방법 </a:t>
            </a:r>
            <a:endParaRPr sz="1200" u="sng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-"/>
            </a:pPr>
            <a:r>
              <a:rPr lang="ko-KR" sz="12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이미지 분석</a:t>
            </a: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- camera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-"/>
            </a:pPr>
            <a:r>
              <a:rPr lang="ko-KR" sz="12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물품무게 </a:t>
            </a: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- 스케일(scale) 와 압력센서(pressure sensor)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-"/>
            </a:pP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이 두개를 동시에 적용해 정확도를 높임.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-KR" sz="1200" u="sng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 재고관리시스템(Inventory Management System)는 물품확인(케첩병인지 마요네즈병인지)이 안되는 경우</a:t>
            </a:r>
            <a:endParaRPr sz="1200" u="sng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-"/>
            </a:pP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과거 구매 내역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Lato"/>
              <a:buChar char="-"/>
            </a:pP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지금 카트에 들어가있는 물품의 관계성, 위치.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*물건을 훔쳐가는건 어떻게 막을까요? Amazon Go는 </a:t>
            </a:r>
            <a:r>
              <a:rPr lang="ko-KR" sz="12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카메라</a:t>
            </a: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와 </a:t>
            </a:r>
            <a:r>
              <a:rPr lang="ko-KR" sz="12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하이테크 센서</a:t>
            </a:r>
            <a:r>
              <a:rPr lang="ko-KR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를 사용합니다. 카메라와 센서의 조합은 항목의 위치를 ​​추적합니다. 그러나 일부 유튜브 사용자들이 입증 한 것처럼이 기술은 완벽하지 않습니다.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300"/>
              </a:spcBef>
              <a:spcAft>
                <a:spcPts val="600"/>
              </a:spcAft>
              <a:buNone/>
            </a:pP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4500" y="1669838"/>
            <a:ext cx="3105025" cy="161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9675" y="3536500"/>
            <a:ext cx="1719852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1"/>
          <p:cNvSpPr txBox="1"/>
          <p:nvPr/>
        </p:nvSpPr>
        <p:spPr>
          <a:xfrm>
            <a:off x="352750" y="5969625"/>
            <a:ext cx="6259200" cy="3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latin typeface="Calibri"/>
                <a:ea typeface="Calibri"/>
                <a:cs typeface="Calibri"/>
                <a:sym typeface="Calibri"/>
              </a:rPr>
              <a:t>출처: </a:t>
            </a:r>
            <a:r>
              <a:rPr lang="ko-KR" sz="900" u="sng">
                <a:solidFill>
                  <a:srgbClr val="1C3678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https://www.geekwire.com/2016/amazon-go-works-technology-behind-online-retailers-groundbreaking-new-grocery-store/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/>
          <p:nvPr/>
        </p:nvSpPr>
        <p:spPr>
          <a:xfrm>
            <a:off x="634200" y="1281750"/>
            <a:ext cx="7845900" cy="45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ko-KR" sz="1800" b="1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End of slide</a:t>
            </a:r>
            <a:endParaRPr sz="1800" b="1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endParaRPr sz="1800" b="1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4000"/>
              </a:lnSpc>
              <a:spcBef>
                <a:spcPts val="1000"/>
              </a:spcBef>
              <a:spcAft>
                <a:spcPts val="300"/>
              </a:spcAft>
              <a:buSzPts val="1100"/>
              <a:buNone/>
            </a:pPr>
            <a:endParaRPr sz="1800" b="1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32"/>
          <p:cNvSpPr txBox="1">
            <a:spLocks noGrp="1"/>
          </p:cNvSpPr>
          <p:nvPr>
            <p:ph type="sldNum" idx="12"/>
          </p:nvPr>
        </p:nvSpPr>
        <p:spPr>
          <a:xfrm>
            <a:off x="7471317" y="6423258"/>
            <a:ext cx="150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  <p:pic>
        <p:nvPicPr>
          <p:cNvPr id="261" name="Google Shape;261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0787" y="239139"/>
            <a:ext cx="937628" cy="93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9125" y="2025525"/>
            <a:ext cx="6605751" cy="371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2"/>
          <p:cNvSpPr txBox="1"/>
          <p:nvPr/>
        </p:nvSpPr>
        <p:spPr>
          <a:xfrm>
            <a:off x="634200" y="5856450"/>
            <a:ext cx="560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ko-KR" sz="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https://www.udemy.com/artificial-intelligence-az/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On-screen Show (4:3)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Raleway</vt:lpstr>
      <vt:lpstr>Lato</vt:lpstr>
      <vt:lpstr>Calibri</vt:lpstr>
      <vt:lpstr>Arial</vt:lpstr>
      <vt:lpstr>Malgun Gothic</vt:lpstr>
      <vt:lpstr>Nanum Gothic</vt:lpstr>
      <vt:lpstr>Roboto</vt:lpstr>
      <vt:lpstr>Office 테마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Yang Kyu Yoo</cp:lastModifiedBy>
  <cp:revision>1</cp:revision>
  <dcterms:modified xsi:type="dcterms:W3CDTF">2019-07-10T02:35:19Z</dcterms:modified>
</cp:coreProperties>
</file>